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df" ContentType="application/pd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71" r:id="rId2"/>
    <p:sldId id="272" r:id="rId3"/>
    <p:sldId id="274" r:id="rId4"/>
    <p:sldId id="275" r:id="rId5"/>
    <p:sldId id="257" r:id="rId6"/>
    <p:sldId id="258" r:id="rId7"/>
    <p:sldId id="261" r:id="rId8"/>
    <p:sldId id="287" r:id="rId9"/>
    <p:sldId id="263" r:id="rId10"/>
    <p:sldId id="282" r:id="rId11"/>
    <p:sldId id="283" r:id="rId12"/>
    <p:sldId id="284" r:id="rId13"/>
    <p:sldId id="285" r:id="rId14"/>
    <p:sldId id="286" r:id="rId15"/>
    <p:sldId id="281" r:id="rId16"/>
    <p:sldId id="288" r:id="rId17"/>
    <p:sldId id="265" r:id="rId18"/>
    <p:sldId id="270" r:id="rId19"/>
    <p:sldId id="264" r:id="rId20"/>
    <p:sldId id="266" r:id="rId21"/>
    <p:sldId id="268" r:id="rId22"/>
    <p:sldId id="267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34" autoAdjust="0"/>
    <p:restoredTop sz="69731" autoAdjust="0"/>
  </p:normalViewPr>
  <p:slideViewPr>
    <p:cSldViewPr snapToGrid="0" snapToObjects="1">
      <p:cViewPr>
        <p:scale>
          <a:sx n="191" d="100"/>
          <a:sy n="191" d="100"/>
        </p:scale>
        <p:origin x="2768" y="44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df>
</file>

<file path=ppt/media/image11.pdf>
</file>

<file path=ppt/media/image12.png>
</file>

<file path=ppt/media/image120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9.pd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36289-6643-2D4F-A75D-80CA35D2D360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85C82-8E05-0841-9E4B-36034FE5C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42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Substorm‑time injections and scattering in the plasma sheet drive strong, structured precipitation that imprints on magnetic latitude (MLAT) and magnetic local time (MLT) patterns.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185C82-8E05-0841-9E4B-36034FE5C6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68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185C82-8E05-0841-9E4B-36034FE5C6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00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185C82-8E05-0841-9E4B-36034FE5C64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802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185C82-8E05-0841-9E4B-36034FE5C64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353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29/2018GL078631" TargetMode="Externa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0.png"/><Relationship Id="rId5" Type="http://schemas.openxmlformats.org/officeDocument/2006/relationships/hyperlink" Target="https://doi.org/10.1029/2024GL109227" TargetMode="External"/><Relationship Id="rId4" Type="http://schemas.openxmlformats.org/officeDocument/2006/relationships/hyperlink" Target="https://doi.org/10.1029/2023JA032354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d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df"/><Relationship Id="rId4" Type="http://schemas.openxmlformats.org/officeDocument/2006/relationships/image" Target="../media/image10.pd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t>Peculiarities of precipitating electron spectra : DMPS &amp; ELFIN combined dataset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 fontScale="77500" lnSpcReduction="20000"/>
          </a:bodyPr>
          <a:lstStyle/>
          <a:p>
            <a:pPr marL="0" lvl="0" indent="0">
              <a:buNone/>
            </a:pPr>
            <a:r>
              <a:t>SPARTHB</a:t>
            </a:r>
            <a:br/>
            <a:br/>
            <a:r>
              <a:t>Zijin Zhang</a:t>
            </a:r>
            <a:br/>
            <a:r>
              <a:t>Anton V. Artemyev</a:t>
            </a:r>
            <a:br/>
            <a:r>
              <a:t>Vassilis Angelopoulos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t>2025-10-17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" descr="./figures/n_mlt_mlat.png">
            <a:extLst>
              <a:ext uri="{FF2B5EF4-FFF2-40B4-BE49-F238E27FC236}">
                <a16:creationId xmlns:a16="http://schemas.microsoft.com/office/drawing/2014/main" id="{69CB4A04-4A2E-80C3-2E83-4130A14BC383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rcRect r="65369"/>
          <a:stretch>
            <a:fillRect/>
          </a:stretch>
        </p:blipFill>
        <p:spPr bwMode="auto">
          <a:xfrm>
            <a:off x="7018867" y="3041462"/>
            <a:ext cx="1871831" cy="162690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CC5E29E-ABD0-89D7-4E4F-1ADB54F7F513}"/>
              </a:ext>
            </a:extLst>
          </p:cNvPr>
          <p:cNvSpPr/>
          <p:nvPr/>
        </p:nvSpPr>
        <p:spPr>
          <a:xfrm>
            <a:off x="8191453" y="3534525"/>
            <a:ext cx="129092" cy="1183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41EF69-2007-75F5-4B23-E8F3B7AF6D37}"/>
              </a:ext>
            </a:extLst>
          </p:cNvPr>
          <p:cNvSpPr txBox="1"/>
          <p:nvPr/>
        </p:nvSpPr>
        <p:spPr>
          <a:xfrm>
            <a:off x="1882941" y="108284"/>
            <a:ext cx="537811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/>
              <a:t>Post-midnight plasma sheet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DA6313-5BEE-970F-E2D9-BF37A389BF11}"/>
              </a:ext>
            </a:extLst>
          </p:cNvPr>
          <p:cNvSpPr txBox="1"/>
          <p:nvPr/>
        </p:nvSpPr>
        <p:spPr>
          <a:xfrm>
            <a:off x="395732" y="3267987"/>
            <a:ext cx="5683682" cy="1795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Two component population with clear separation of thermal (plasma sheet) electrons (&lt;10keV) and power-law tail of energetic population, </a:t>
            </a:r>
            <a:r>
              <a:rPr lang="en-US" sz="2000" i="1" dirty="0"/>
              <a:t>J</a:t>
            </a:r>
            <a:r>
              <a:rPr lang="en-US" sz="2000" dirty="0"/>
              <a:t>~</a:t>
            </a:r>
            <a:r>
              <a:rPr lang="en-US" sz="2000" i="1" dirty="0"/>
              <a:t>E</a:t>
            </a:r>
            <a:r>
              <a:rPr lang="en-US" sz="2000" baseline="30000" dirty="0">
                <a:solidFill>
                  <a:srgbClr val="C00000"/>
                </a:solidFill>
              </a:rPr>
              <a:t>-4.5</a:t>
            </a:r>
            <a:endParaRPr lang="en-US" sz="1600" baseline="30000" dirty="0">
              <a:solidFill>
                <a:srgbClr val="C00000"/>
              </a:solidFill>
            </a:endParaRPr>
          </a:p>
          <a:p>
            <a:endParaRPr lang="en-US" sz="1600" baseline="300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Contribution of energetic particles into the total energy flux (</a:t>
            </a:r>
            <a:r>
              <a:rPr lang="en-US" sz="1600" i="1" dirty="0" err="1"/>
              <a:t>JE</a:t>
            </a:r>
            <a:r>
              <a:rPr lang="en-US" sz="1600" baseline="-25000" dirty="0" err="1">
                <a:latin typeface="Symbol" panose="05050102010706020507" pitchFamily="18" charset="2"/>
              </a:rPr>
              <a:t>k</a:t>
            </a:r>
            <a:r>
              <a:rPr lang="en-US" sz="1600" dirty="0"/>
              <a:t>/</a:t>
            </a:r>
            <a:r>
              <a:rPr lang="en-US" sz="1600" i="1" dirty="0" err="1"/>
              <a:t>JE</a:t>
            </a:r>
            <a:r>
              <a:rPr lang="en-US" sz="1600" baseline="-25000" dirty="0" err="1"/>
              <a:t>total</a:t>
            </a:r>
            <a:r>
              <a:rPr lang="en-US" sz="1600" dirty="0"/>
              <a:t>) increases with AE* increasing from &lt;100nT to [100,300] </a:t>
            </a:r>
            <a:r>
              <a:rPr lang="en-US" sz="1600" dirty="0" err="1"/>
              <a:t>nT</a:t>
            </a:r>
            <a:r>
              <a:rPr lang="en-US" sz="1600" dirty="0"/>
              <a:t> (Too small statistics for AE*&gt;300nT)</a:t>
            </a:r>
          </a:p>
        </p:txBody>
      </p:sp>
      <p:pic>
        <p:nvPicPr>
          <p:cNvPr id="4" name="Picture 1" descr="./figures/energy_spectra_mlt_mlat.png">
            <a:extLst>
              <a:ext uri="{FF2B5EF4-FFF2-40B4-BE49-F238E27FC236}">
                <a16:creationId xmlns:a16="http://schemas.microsoft.com/office/drawing/2014/main" id="{FA9022C2-2163-F3A9-DCA5-566ED18F50D4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rcRect b="80383"/>
          <a:stretch>
            <a:fillRect/>
          </a:stretch>
        </p:blipFill>
        <p:spPr bwMode="auto">
          <a:xfrm>
            <a:off x="34531" y="673948"/>
            <a:ext cx="9109469" cy="214632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2DDBFF-4432-46D4-1A26-3CADCB78339A}"/>
              </a:ext>
            </a:extLst>
          </p:cNvPr>
          <p:cNvSpPr txBox="1"/>
          <p:nvPr/>
        </p:nvSpPr>
        <p:spPr>
          <a:xfrm>
            <a:off x="4038569" y="2816554"/>
            <a:ext cx="11013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Energy (keV)</a:t>
            </a:r>
          </a:p>
        </p:txBody>
      </p:sp>
    </p:spTree>
    <p:extLst>
      <p:ext uri="{BB962C8B-B14F-4D97-AF65-F5344CB8AC3E}">
        <p14:creationId xmlns:p14="http://schemas.microsoft.com/office/powerpoint/2010/main" val="4175672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CA61D1F6-1AD2-3E12-510D-97DB97BF8E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9956" b="60805"/>
          <a:stretch>
            <a:fillRect/>
          </a:stretch>
        </p:blipFill>
        <p:spPr>
          <a:xfrm>
            <a:off x="9852386" y="390151"/>
            <a:ext cx="9063117" cy="2092362"/>
          </a:xfrm>
        </p:spPr>
      </p:pic>
      <p:pic>
        <p:nvPicPr>
          <p:cNvPr id="7" name="Picture 1" descr="./figures/n_mlt_mlat.png">
            <a:extLst>
              <a:ext uri="{FF2B5EF4-FFF2-40B4-BE49-F238E27FC236}">
                <a16:creationId xmlns:a16="http://schemas.microsoft.com/office/drawing/2014/main" id="{4B8AB183-B4A8-AF87-0D2D-76D80F0B3ACC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rcRect r="65369"/>
          <a:stretch>
            <a:fillRect/>
          </a:stretch>
        </p:blipFill>
        <p:spPr bwMode="auto">
          <a:xfrm>
            <a:off x="6724094" y="3065272"/>
            <a:ext cx="1871831" cy="162690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F957361-F6B6-F24B-0203-8DDA1D1C3A40}"/>
              </a:ext>
            </a:extLst>
          </p:cNvPr>
          <p:cNvSpPr/>
          <p:nvPr/>
        </p:nvSpPr>
        <p:spPr>
          <a:xfrm>
            <a:off x="7896680" y="3558334"/>
            <a:ext cx="129092" cy="1183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186728-A06C-93EF-3D51-EA34EC28164A}"/>
              </a:ext>
            </a:extLst>
          </p:cNvPr>
          <p:cNvSpPr/>
          <p:nvPr/>
        </p:nvSpPr>
        <p:spPr>
          <a:xfrm>
            <a:off x="8151277" y="3742111"/>
            <a:ext cx="129092" cy="1183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255220-E252-783A-7EAA-24FE6D0C4D81}"/>
              </a:ext>
            </a:extLst>
          </p:cNvPr>
          <p:cNvSpPr txBox="1"/>
          <p:nvPr/>
        </p:nvSpPr>
        <p:spPr>
          <a:xfrm>
            <a:off x="1882941" y="108284"/>
            <a:ext cx="537811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/>
              <a:t>Dawn-side plasma sheet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964C4-A59B-0196-22BE-B3D356F56BF5}"/>
              </a:ext>
            </a:extLst>
          </p:cNvPr>
          <p:cNvSpPr txBox="1"/>
          <p:nvPr/>
        </p:nvSpPr>
        <p:spPr>
          <a:xfrm>
            <a:off x="439154" y="3065272"/>
            <a:ext cx="5865393" cy="2041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Two component population with clear separation of thermal (plasma sheet) electrons (&lt;10keV) and power-law tail of energetic population, </a:t>
            </a:r>
            <a:r>
              <a:rPr lang="en-US" sz="2000" i="1" dirty="0"/>
              <a:t>J</a:t>
            </a:r>
            <a:r>
              <a:rPr lang="en-US" sz="2000" dirty="0"/>
              <a:t>~</a:t>
            </a:r>
            <a:r>
              <a:rPr lang="en-US" sz="2000" i="1" dirty="0"/>
              <a:t>E</a:t>
            </a:r>
            <a:r>
              <a:rPr lang="en-US" sz="2000" baseline="30000" dirty="0">
                <a:solidFill>
                  <a:srgbClr val="C00000"/>
                </a:solidFill>
              </a:rPr>
              <a:t>-4.5</a:t>
            </a:r>
          </a:p>
          <a:p>
            <a:endParaRPr lang="en-US" sz="1600" baseline="30000" dirty="0">
              <a:solidFill>
                <a:srgbClr val="C00000"/>
              </a:solidFill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Contribution of energetic particles into the total energy flux (</a:t>
            </a:r>
            <a:r>
              <a:rPr lang="en-US" sz="1600" i="1" dirty="0" err="1"/>
              <a:t>JE</a:t>
            </a:r>
            <a:r>
              <a:rPr lang="en-US" sz="1600" baseline="-25000" dirty="0" err="1">
                <a:latin typeface="Symbol" panose="05050102010706020507" pitchFamily="18" charset="2"/>
              </a:rPr>
              <a:t>k</a:t>
            </a:r>
            <a:r>
              <a:rPr lang="en-US" sz="1600" dirty="0"/>
              <a:t>/</a:t>
            </a:r>
            <a:r>
              <a:rPr lang="en-US" sz="1600" i="1" dirty="0" err="1"/>
              <a:t>JE</a:t>
            </a:r>
            <a:r>
              <a:rPr lang="en-US" sz="1600" baseline="-25000" dirty="0" err="1"/>
              <a:t>total</a:t>
            </a:r>
            <a:r>
              <a:rPr lang="en-US" sz="1600" dirty="0"/>
              <a:t>) increases with AE* increasing to *&gt;300nT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First component becomes flatter and |</a:t>
            </a:r>
            <a:r>
              <a:rPr lang="en-US" sz="1600" dirty="0" err="1"/>
              <a:t>slope|decreases</a:t>
            </a:r>
            <a:r>
              <a:rPr lang="en-US" sz="1600" dirty="0"/>
              <a:t>.</a:t>
            </a:r>
          </a:p>
        </p:txBody>
      </p:sp>
      <p:pic>
        <p:nvPicPr>
          <p:cNvPr id="4" name="Picture 1" descr="./figures/energy_spectra_mlt_mlat.png">
            <a:extLst>
              <a:ext uri="{FF2B5EF4-FFF2-40B4-BE49-F238E27FC236}">
                <a16:creationId xmlns:a16="http://schemas.microsoft.com/office/drawing/2014/main" id="{34BE7A51-8C3C-4126-3934-8FA230571932}"/>
              </a:ext>
            </a:extLst>
          </p:cNvPr>
          <p:cNvPicPr>
            <a:picLocks noGrp="1" noChangeAspect="1"/>
          </p:cNvPicPr>
          <p:nvPr/>
        </p:nvPicPr>
        <p:blipFill>
          <a:blip r:embed="rId4"/>
          <a:srcRect t="19587" b="60769"/>
          <a:stretch>
            <a:fillRect/>
          </a:stretch>
        </p:blipFill>
        <p:spPr bwMode="auto">
          <a:xfrm>
            <a:off x="68870" y="601743"/>
            <a:ext cx="9006260" cy="212485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30652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E8311-05CB-44E1-E6C5-958058882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9023D9F7-9442-2C26-DA66-E62F8E5CDD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9440" b="41076"/>
          <a:stretch>
            <a:fillRect/>
          </a:stretch>
        </p:blipFill>
        <p:spPr>
          <a:xfrm>
            <a:off x="9591732" y="592850"/>
            <a:ext cx="9110155" cy="2130015"/>
          </a:xfrm>
        </p:spPr>
      </p:pic>
      <p:pic>
        <p:nvPicPr>
          <p:cNvPr id="2" name="Picture 1" descr="./figures/n_mlt_mlat.png">
            <a:extLst>
              <a:ext uri="{FF2B5EF4-FFF2-40B4-BE49-F238E27FC236}">
                <a16:creationId xmlns:a16="http://schemas.microsoft.com/office/drawing/2014/main" id="{5B437502-C124-D600-8CD7-F8B38E56600C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rcRect r="65369"/>
          <a:stretch>
            <a:fillRect/>
          </a:stretch>
        </p:blipFill>
        <p:spPr bwMode="auto">
          <a:xfrm>
            <a:off x="7079026" y="3382946"/>
            <a:ext cx="1871831" cy="162690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825F767-F38B-E873-FABF-D7B441664C6C}"/>
              </a:ext>
            </a:extLst>
          </p:cNvPr>
          <p:cNvSpPr/>
          <p:nvPr/>
        </p:nvSpPr>
        <p:spPr>
          <a:xfrm>
            <a:off x="8251612" y="3876009"/>
            <a:ext cx="129092" cy="1183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313EC0-0F9F-72AF-9061-7BAAFB846299}"/>
              </a:ext>
            </a:extLst>
          </p:cNvPr>
          <p:cNvSpPr/>
          <p:nvPr/>
        </p:nvSpPr>
        <p:spPr>
          <a:xfrm>
            <a:off x="8506209" y="4059785"/>
            <a:ext cx="129092" cy="1183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AF1764-6DC1-1492-BA53-0A13A4C8010A}"/>
              </a:ext>
            </a:extLst>
          </p:cNvPr>
          <p:cNvSpPr/>
          <p:nvPr/>
        </p:nvSpPr>
        <p:spPr>
          <a:xfrm>
            <a:off x="8506209" y="4341725"/>
            <a:ext cx="129092" cy="1183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BAEC3E-850A-0DD6-5F5E-A6B2C33F1B99}"/>
              </a:ext>
            </a:extLst>
          </p:cNvPr>
          <p:cNvSpPr txBox="1"/>
          <p:nvPr/>
        </p:nvSpPr>
        <p:spPr>
          <a:xfrm>
            <a:off x="1882941" y="108284"/>
            <a:ext cx="537811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/>
              <a:t>Dawn-side outer radiation belt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513D0F-697B-B420-8283-E923521EB03C}"/>
              </a:ext>
            </a:extLst>
          </p:cNvPr>
          <p:cNvSpPr txBox="1"/>
          <p:nvPr/>
        </p:nvSpPr>
        <p:spPr>
          <a:xfrm>
            <a:off x="439154" y="3065272"/>
            <a:ext cx="5336004" cy="182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350" dirty="0"/>
              <a:t>Two populations of electrons are not well seen in quite time, but more evident during high AE* (maybe due to injection of plasma sheet electrons)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350" dirty="0"/>
              <a:t>Energetic component has a power law tail with  </a:t>
            </a:r>
            <a:r>
              <a:rPr lang="en-US" i="1" dirty="0"/>
              <a:t>J</a:t>
            </a:r>
            <a:r>
              <a:rPr lang="en-US" dirty="0"/>
              <a:t>~ ~</a:t>
            </a:r>
            <a:r>
              <a:rPr lang="en-US" i="1" dirty="0"/>
              <a:t>E</a:t>
            </a:r>
            <a:r>
              <a:rPr lang="en-US" i="1" baseline="30000" dirty="0">
                <a:solidFill>
                  <a:srgbClr val="C00000"/>
                </a:solidFill>
              </a:rPr>
              <a:t>-</a:t>
            </a:r>
            <a:r>
              <a:rPr lang="en-US" baseline="30000" dirty="0">
                <a:solidFill>
                  <a:srgbClr val="C00000"/>
                </a:solidFill>
              </a:rPr>
              <a:t>3</a:t>
            </a:r>
            <a:r>
              <a:rPr lang="en-US" sz="1600" baseline="30000" dirty="0"/>
              <a:t> </a:t>
            </a:r>
            <a:r>
              <a:rPr lang="en-US" sz="1350" dirty="0"/>
              <a:t>(harder than in plasma sheet)</a:t>
            </a:r>
            <a:endParaRPr lang="en-US" sz="1350" baseline="300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350" dirty="0"/>
              <a:t>Contribution of energetic particles into the total energy flux (</a:t>
            </a:r>
            <a:r>
              <a:rPr lang="en-US" sz="1350" i="1" dirty="0" err="1"/>
              <a:t>JE</a:t>
            </a:r>
            <a:r>
              <a:rPr lang="en-US" sz="1350" baseline="-25000" dirty="0" err="1">
                <a:latin typeface="Symbol" panose="05050102010706020507" pitchFamily="18" charset="2"/>
              </a:rPr>
              <a:t>k</a:t>
            </a:r>
            <a:r>
              <a:rPr lang="en-US" sz="1350" dirty="0"/>
              <a:t>/</a:t>
            </a:r>
            <a:r>
              <a:rPr lang="en-US" sz="1350" i="1" dirty="0" err="1"/>
              <a:t>JE</a:t>
            </a:r>
            <a:r>
              <a:rPr lang="en-US" sz="1350" baseline="-25000" dirty="0" err="1"/>
              <a:t>total</a:t>
            </a:r>
            <a:r>
              <a:rPr lang="en-US" sz="1350" dirty="0"/>
              <a:t>) is about ~10-15% (for high AE* when energetic and plasma sheet populations are well separated)</a:t>
            </a:r>
          </a:p>
        </p:txBody>
      </p:sp>
      <p:pic>
        <p:nvPicPr>
          <p:cNvPr id="9" name="Picture 1" descr="./figures/energy_spectra_mlt_mlat.png">
            <a:extLst>
              <a:ext uri="{FF2B5EF4-FFF2-40B4-BE49-F238E27FC236}">
                <a16:creationId xmlns:a16="http://schemas.microsoft.com/office/drawing/2014/main" id="{82D81A57-EC3B-9934-69F4-62125A7FC276}"/>
              </a:ext>
            </a:extLst>
          </p:cNvPr>
          <p:cNvPicPr>
            <a:picLocks noGrp="1" noChangeAspect="1"/>
          </p:cNvPicPr>
          <p:nvPr/>
        </p:nvPicPr>
        <p:blipFill>
          <a:blip r:embed="rId4"/>
          <a:srcRect t="39530" b="41127"/>
          <a:stretch>
            <a:fillRect/>
          </a:stretch>
        </p:blipFill>
        <p:spPr bwMode="auto">
          <a:xfrm>
            <a:off x="0" y="592850"/>
            <a:ext cx="9168665" cy="213001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05664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F11C3A-E107-3BD3-2851-632D52B4B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35014B18-AA32-0477-FAE8-ED7D9FE7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9046" b="21225"/>
          <a:stretch>
            <a:fillRect/>
          </a:stretch>
        </p:blipFill>
        <p:spPr>
          <a:xfrm>
            <a:off x="56142" y="667211"/>
            <a:ext cx="9087859" cy="2151530"/>
          </a:xfrm>
        </p:spPr>
      </p:pic>
      <p:pic>
        <p:nvPicPr>
          <p:cNvPr id="2" name="Picture 1" descr="./figures/n_mlt_mlat.png">
            <a:extLst>
              <a:ext uri="{FF2B5EF4-FFF2-40B4-BE49-F238E27FC236}">
                <a16:creationId xmlns:a16="http://schemas.microsoft.com/office/drawing/2014/main" id="{1D0F0E44-B14D-8F9E-BD0F-C13EE08D60D7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rcRect r="65369"/>
          <a:stretch>
            <a:fillRect/>
          </a:stretch>
        </p:blipFill>
        <p:spPr bwMode="auto">
          <a:xfrm>
            <a:off x="6946678" y="3256616"/>
            <a:ext cx="1871831" cy="162690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906E935-E5F7-7B0F-93B8-8056DCED787D}"/>
              </a:ext>
            </a:extLst>
          </p:cNvPr>
          <p:cNvSpPr/>
          <p:nvPr/>
        </p:nvSpPr>
        <p:spPr>
          <a:xfrm>
            <a:off x="8119264" y="3749678"/>
            <a:ext cx="129092" cy="1183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DE831B-207C-00DE-F578-350F67B40F43}"/>
              </a:ext>
            </a:extLst>
          </p:cNvPr>
          <p:cNvSpPr/>
          <p:nvPr/>
        </p:nvSpPr>
        <p:spPr>
          <a:xfrm>
            <a:off x="8373861" y="3933454"/>
            <a:ext cx="129092" cy="1183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9F917E-0594-5B73-5D0C-BE2CFC722CFC}"/>
              </a:ext>
            </a:extLst>
          </p:cNvPr>
          <p:cNvSpPr/>
          <p:nvPr/>
        </p:nvSpPr>
        <p:spPr>
          <a:xfrm>
            <a:off x="8373861" y="4215394"/>
            <a:ext cx="129092" cy="1183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2D0F2E-6AED-C5CB-9D6B-CBC4E56E09F0}"/>
              </a:ext>
            </a:extLst>
          </p:cNvPr>
          <p:cNvSpPr/>
          <p:nvPr/>
        </p:nvSpPr>
        <p:spPr>
          <a:xfrm>
            <a:off x="7262237" y="4177743"/>
            <a:ext cx="129092" cy="1183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A03DB6-31F9-ED00-8349-2897B7A0A65D}"/>
              </a:ext>
            </a:extLst>
          </p:cNvPr>
          <p:cNvSpPr txBox="1"/>
          <p:nvPr/>
        </p:nvSpPr>
        <p:spPr>
          <a:xfrm>
            <a:off x="1882941" y="108284"/>
            <a:ext cx="537811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/>
              <a:t>Day-side outer radiation belt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25DCD2-853B-623C-0350-A2E71274A453}"/>
              </a:ext>
            </a:extLst>
          </p:cNvPr>
          <p:cNvSpPr txBox="1"/>
          <p:nvPr/>
        </p:nvSpPr>
        <p:spPr>
          <a:xfrm>
            <a:off x="439154" y="3065272"/>
            <a:ext cx="4848725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350" dirty="0"/>
              <a:t>Thermal electron population has quite small energies (&lt;1keV), whereas the energetic population contribute to more than 50% of energetic fluxes (</a:t>
            </a:r>
            <a:r>
              <a:rPr lang="en-US" sz="1350" i="1" dirty="0" err="1"/>
              <a:t>JE</a:t>
            </a:r>
            <a:r>
              <a:rPr lang="en-US" sz="1350" baseline="-25000" dirty="0" err="1">
                <a:latin typeface="Symbol" panose="05050102010706020507" pitchFamily="18" charset="2"/>
              </a:rPr>
              <a:t>k</a:t>
            </a:r>
            <a:r>
              <a:rPr lang="en-US" sz="1350" dirty="0"/>
              <a:t>/</a:t>
            </a:r>
            <a:r>
              <a:rPr lang="en-US" sz="1350" i="1" dirty="0" err="1"/>
              <a:t>JE</a:t>
            </a:r>
            <a:r>
              <a:rPr lang="en-US" sz="1350" baseline="-25000" dirty="0" err="1"/>
              <a:t>total</a:t>
            </a:r>
            <a:r>
              <a:rPr lang="en-US" sz="1350" dirty="0"/>
              <a:t>) 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350" dirty="0"/>
              <a:t>Energetic component has a power law tail with  </a:t>
            </a:r>
            <a:r>
              <a:rPr lang="en-US" sz="1350" i="1" dirty="0"/>
              <a:t>J</a:t>
            </a:r>
            <a:r>
              <a:rPr lang="en-US" sz="1350" dirty="0"/>
              <a:t>~</a:t>
            </a:r>
            <a:r>
              <a:rPr lang="en-US" sz="1350" i="1" dirty="0"/>
              <a:t>E</a:t>
            </a:r>
            <a:r>
              <a:rPr lang="en-US" sz="1350" baseline="30000" dirty="0"/>
              <a:t>-3 </a:t>
            </a:r>
            <a:r>
              <a:rPr lang="en-US" sz="1350" dirty="0"/>
              <a:t>(harder than in plasma sheet)</a:t>
            </a:r>
            <a:endParaRPr lang="en-US" sz="1350" baseline="300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350" dirty="0"/>
              <a:t>Contribution of energetic particles into the total energy flux (</a:t>
            </a:r>
            <a:r>
              <a:rPr lang="en-US" sz="1350" i="1" dirty="0" err="1"/>
              <a:t>JE</a:t>
            </a:r>
            <a:r>
              <a:rPr lang="en-US" sz="1350" baseline="-25000" dirty="0" err="1">
                <a:latin typeface="Symbol" panose="05050102010706020507" pitchFamily="18" charset="2"/>
              </a:rPr>
              <a:t>k</a:t>
            </a:r>
            <a:r>
              <a:rPr lang="en-US" sz="1350" dirty="0"/>
              <a:t>/</a:t>
            </a:r>
            <a:r>
              <a:rPr lang="en-US" sz="1350" i="1" dirty="0" err="1"/>
              <a:t>JE</a:t>
            </a:r>
            <a:r>
              <a:rPr lang="en-US" sz="1350" baseline="-25000" dirty="0" err="1"/>
              <a:t>total</a:t>
            </a:r>
            <a:r>
              <a:rPr lang="en-US" sz="1350" dirty="0"/>
              <a:t>) increases to ~100% for high AE*&gt;300</a:t>
            </a:r>
          </a:p>
        </p:txBody>
      </p:sp>
    </p:spTree>
    <p:extLst>
      <p:ext uri="{BB962C8B-B14F-4D97-AF65-F5344CB8AC3E}">
        <p14:creationId xmlns:p14="http://schemas.microsoft.com/office/powerpoint/2010/main" val="3451786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10D9A-3BD9-FD3F-694D-ED6388764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7971C8B3-1BE6-1574-13C8-7DE859AAD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78653"/>
          <a:stretch>
            <a:fillRect/>
          </a:stretch>
        </p:blipFill>
        <p:spPr>
          <a:xfrm>
            <a:off x="94140" y="619690"/>
            <a:ext cx="9049860" cy="2318273"/>
          </a:xfrm>
        </p:spPr>
      </p:pic>
      <p:pic>
        <p:nvPicPr>
          <p:cNvPr id="2" name="Picture 1" descr="./figures/n_mlt_mlat.png">
            <a:extLst>
              <a:ext uri="{FF2B5EF4-FFF2-40B4-BE49-F238E27FC236}">
                <a16:creationId xmlns:a16="http://schemas.microsoft.com/office/drawing/2014/main" id="{DB0CA1C9-06CF-4D16-7368-5571B999B2C4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rcRect r="65369"/>
          <a:stretch>
            <a:fillRect/>
          </a:stretch>
        </p:blipFill>
        <p:spPr bwMode="auto">
          <a:xfrm>
            <a:off x="7178029" y="3027030"/>
            <a:ext cx="1871831" cy="162690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9D81CFD-B68D-2D99-CABE-F264C9F3B9CD}"/>
              </a:ext>
            </a:extLst>
          </p:cNvPr>
          <p:cNvSpPr/>
          <p:nvPr/>
        </p:nvSpPr>
        <p:spPr>
          <a:xfrm>
            <a:off x="8350615" y="3520093"/>
            <a:ext cx="129092" cy="1183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15EE4B-E500-9139-6A9C-00FFE78A4E05}"/>
              </a:ext>
            </a:extLst>
          </p:cNvPr>
          <p:cNvSpPr/>
          <p:nvPr/>
        </p:nvSpPr>
        <p:spPr>
          <a:xfrm>
            <a:off x="8605212" y="3703869"/>
            <a:ext cx="129092" cy="1183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90BF11-9328-C653-938F-9A1A7D583E1C}"/>
              </a:ext>
            </a:extLst>
          </p:cNvPr>
          <p:cNvSpPr/>
          <p:nvPr/>
        </p:nvSpPr>
        <p:spPr>
          <a:xfrm>
            <a:off x="8605212" y="3985809"/>
            <a:ext cx="129092" cy="1183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1453B-DA6A-1EC4-143D-A901569AAFF6}"/>
              </a:ext>
            </a:extLst>
          </p:cNvPr>
          <p:cNvSpPr/>
          <p:nvPr/>
        </p:nvSpPr>
        <p:spPr>
          <a:xfrm>
            <a:off x="7493588" y="3948157"/>
            <a:ext cx="129092" cy="1183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5CEAA4-5373-230B-F629-A1E6D34D0B26}"/>
              </a:ext>
            </a:extLst>
          </p:cNvPr>
          <p:cNvSpPr/>
          <p:nvPr/>
        </p:nvSpPr>
        <p:spPr>
          <a:xfrm>
            <a:off x="7735634" y="3763036"/>
            <a:ext cx="129092" cy="1183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985AA-2B15-E95D-EFDB-CA269085990E}"/>
              </a:ext>
            </a:extLst>
          </p:cNvPr>
          <p:cNvSpPr txBox="1"/>
          <p:nvPr/>
        </p:nvSpPr>
        <p:spPr>
          <a:xfrm>
            <a:off x="378995" y="108284"/>
            <a:ext cx="830179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/>
              <a:t>Pre-midnight plasma sheet/outer radiation belt transition region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58E45F-47BF-8F03-B265-CD8748501504}"/>
              </a:ext>
            </a:extLst>
          </p:cNvPr>
          <p:cNvSpPr txBox="1"/>
          <p:nvPr/>
        </p:nvSpPr>
        <p:spPr>
          <a:xfrm>
            <a:off x="439154" y="3065272"/>
            <a:ext cx="484872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350" dirty="0"/>
              <a:t>Thermal electron population has quite small energies (&lt;1keV), whereas the energetic population contribute to more than 75% of energetic fluxes (</a:t>
            </a:r>
            <a:r>
              <a:rPr lang="en-US" sz="1350" i="1" dirty="0" err="1"/>
              <a:t>JE</a:t>
            </a:r>
            <a:r>
              <a:rPr lang="en-US" sz="1350" baseline="-25000" dirty="0" err="1">
                <a:latin typeface="Symbol" panose="05050102010706020507" pitchFamily="18" charset="2"/>
              </a:rPr>
              <a:t>k</a:t>
            </a:r>
            <a:r>
              <a:rPr lang="en-US" sz="1350" dirty="0"/>
              <a:t>/</a:t>
            </a:r>
            <a:r>
              <a:rPr lang="en-US" sz="1350" i="1" dirty="0" err="1"/>
              <a:t>JE</a:t>
            </a:r>
            <a:r>
              <a:rPr lang="en-US" sz="1350" baseline="-25000" dirty="0" err="1"/>
              <a:t>total</a:t>
            </a:r>
            <a:r>
              <a:rPr lang="en-US" sz="1350" dirty="0"/>
              <a:t>) 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350" dirty="0"/>
              <a:t>Energetic component has a power law tail with  </a:t>
            </a:r>
            <a:r>
              <a:rPr lang="en-US" sz="1350" i="1" dirty="0"/>
              <a:t>J</a:t>
            </a:r>
            <a:r>
              <a:rPr lang="en-US" sz="1350" dirty="0"/>
              <a:t>~</a:t>
            </a:r>
            <a:r>
              <a:rPr lang="en-US" sz="1350" i="1" dirty="0"/>
              <a:t>E</a:t>
            </a:r>
            <a:r>
              <a:rPr lang="en-US" sz="1350" baseline="30000" dirty="0"/>
              <a:t>-4 </a:t>
            </a:r>
            <a:r>
              <a:rPr lang="en-US" sz="1350" dirty="0"/>
              <a:t>(comparable to the day-side radiation belt)</a:t>
            </a:r>
            <a:endParaRPr lang="en-US" sz="1350" baseline="30000" dirty="0"/>
          </a:p>
        </p:txBody>
      </p:sp>
    </p:spTree>
    <p:extLst>
      <p:ext uri="{BB962C8B-B14F-4D97-AF65-F5344CB8AC3E}">
        <p14:creationId xmlns:p14="http://schemas.microsoft.com/office/powerpoint/2010/main" val="3269134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E057E-8F0B-718D-7DC6-D416CDBD2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C9636-1A5E-2A07-1F4B-8D200A0101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5957" y="173215"/>
            <a:ext cx="8302976" cy="3518297"/>
          </a:xfrm>
        </p:spPr>
        <p:txBody>
          <a:bodyPr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sz="1800" b="1" dirty="0"/>
              <a:t>Integrated fluxes</a:t>
            </a:r>
          </a:p>
          <a:p>
            <a:pPr marL="0" lvl="0" indent="0">
              <a:buNone/>
            </a:pPr>
            <a:r>
              <a:rPr sz="1800" dirty="0"/>
              <a:t>The combined model reproduces coherent spatial patterns that intensify with AE. </a:t>
            </a:r>
            <a:r>
              <a:rPr lang="en-US" sz="1800" dirty="0"/>
              <a:t>C</a:t>
            </a:r>
            <a:r>
              <a:rPr sz="1800" dirty="0"/>
              <a:t>olumns show number and energy flux from the </a:t>
            </a:r>
            <a:r>
              <a:rPr sz="1800" dirty="0" err="1"/>
              <a:t>ExpPow</a:t>
            </a:r>
            <a:r>
              <a:rPr sz="1800" dirty="0"/>
              <a:t> and Kappa components and the total energy flux above 10 keV:</a:t>
            </a:r>
          </a:p>
        </p:txBody>
      </p:sp>
      <p:pic>
        <p:nvPicPr>
          <p:cNvPr id="2" name="Picture 1" descr="./figures/flux_mlt_mlat.png">
            <a:extLst>
              <a:ext uri="{FF2B5EF4-FFF2-40B4-BE49-F238E27FC236}">
                <a16:creationId xmlns:a16="http://schemas.microsoft.com/office/drawing/2014/main" id="{F47ACA0D-C12B-5BB1-CD29-ED8D6AF8919E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rcRect b="61701"/>
          <a:stretch>
            <a:fillRect/>
          </a:stretch>
        </p:blipFill>
        <p:spPr bwMode="auto">
          <a:xfrm>
            <a:off x="536549" y="2028022"/>
            <a:ext cx="7461738" cy="166349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3" name="Picture 2" descr="./figures/flux_mlt_mlat.png">
            <a:extLst>
              <a:ext uri="{FF2B5EF4-FFF2-40B4-BE49-F238E27FC236}">
                <a16:creationId xmlns:a16="http://schemas.microsoft.com/office/drawing/2014/main" id="{AEFB2872-D144-ED25-0B0E-7F5D6ABA8410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rcRect t="92555"/>
          <a:stretch>
            <a:fillRect/>
          </a:stretch>
        </p:blipFill>
        <p:spPr bwMode="auto">
          <a:xfrm>
            <a:off x="536549" y="3691512"/>
            <a:ext cx="7461738" cy="32337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17040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2042D-B409-5964-9AC1-F5DD7ED102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044ECD-42EC-CF15-5121-02DFF31651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5957" y="173215"/>
            <a:ext cx="8302976" cy="3518297"/>
          </a:xfrm>
        </p:spPr>
        <p:txBody>
          <a:bodyPr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sz="1800" b="1" dirty="0"/>
              <a:t>Integrated fluxes</a:t>
            </a:r>
          </a:p>
          <a:p>
            <a:pPr marL="0" lvl="0" indent="0">
              <a:buNone/>
            </a:pPr>
            <a:r>
              <a:rPr sz="1800" dirty="0"/>
              <a:t>The combined model reproduces coherent spatial patterns that intensify with AE. </a:t>
            </a:r>
            <a:r>
              <a:rPr lang="en-US" sz="1800" dirty="0"/>
              <a:t>C</a:t>
            </a:r>
            <a:r>
              <a:rPr sz="1800" dirty="0"/>
              <a:t>olumns show number and energy flux from the </a:t>
            </a:r>
            <a:r>
              <a:rPr sz="1800" dirty="0" err="1"/>
              <a:t>ExpPow</a:t>
            </a:r>
            <a:r>
              <a:rPr sz="1800" dirty="0"/>
              <a:t> and Kappa components and the total energy flux above 10 keV:</a:t>
            </a:r>
          </a:p>
        </p:txBody>
      </p:sp>
      <p:pic>
        <p:nvPicPr>
          <p:cNvPr id="2" name="Picture 1" descr="./figures/flux_mlt_mlat.png">
            <a:extLst>
              <a:ext uri="{FF2B5EF4-FFF2-40B4-BE49-F238E27FC236}">
                <a16:creationId xmlns:a16="http://schemas.microsoft.com/office/drawing/2014/main" id="{3CEDA742-48B2-113C-9CCF-AC264821AF5E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rcRect b="61701"/>
          <a:stretch>
            <a:fillRect/>
          </a:stretch>
        </p:blipFill>
        <p:spPr bwMode="auto">
          <a:xfrm>
            <a:off x="10008684" y="1193800"/>
            <a:ext cx="7461738" cy="166349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3" name="Picture 2" descr="./figures/flux_mlt_mlat.png">
            <a:extLst>
              <a:ext uri="{FF2B5EF4-FFF2-40B4-BE49-F238E27FC236}">
                <a16:creationId xmlns:a16="http://schemas.microsoft.com/office/drawing/2014/main" id="{784DD22B-13D5-A424-12FA-D6D2937D0BBA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rcRect t="92555"/>
          <a:stretch>
            <a:fillRect/>
          </a:stretch>
        </p:blipFill>
        <p:spPr bwMode="auto">
          <a:xfrm>
            <a:off x="10008684" y="2857290"/>
            <a:ext cx="7461738" cy="32337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5" name="Picture 4" descr="./figures/flux_ratio_mlt_mlat_mean.png">
            <a:extLst>
              <a:ext uri="{FF2B5EF4-FFF2-40B4-BE49-F238E27FC236}">
                <a16:creationId xmlns:a16="http://schemas.microsoft.com/office/drawing/2014/main" id="{518381CB-A98A-46BC-C71D-8030B69E691E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392947" y="1501918"/>
            <a:ext cx="5460240" cy="382646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82586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957" y="173215"/>
            <a:ext cx="8302976" cy="3518297"/>
          </a:xfrm>
        </p:spPr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/>
              <a:t>Integrated fluxes</a:t>
            </a:r>
          </a:p>
          <a:p>
            <a:pPr marL="0" lvl="0" indent="0">
              <a:buNone/>
            </a:pPr>
            <a:r>
              <a:rPr dirty="0"/>
              <a:t>The combined model reproduces coherent spatial patterns that intensify with AE. Rows show AE ranges; columns show number and energy flux from the </a:t>
            </a:r>
            <a:r>
              <a:rPr dirty="0" err="1"/>
              <a:t>ExpPow</a:t>
            </a:r>
            <a:r>
              <a:rPr dirty="0"/>
              <a:t> and Kappa components and the total energy flux above 10 keV:</a:t>
            </a:r>
          </a:p>
        </p:txBody>
      </p:sp>
      <p:pic>
        <p:nvPicPr>
          <p:cNvPr id="2" name="Picture 1" descr="./figures/flux_mlt_mlat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45067" y="800100"/>
            <a:ext cx="7461738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07" y="48473"/>
            <a:ext cx="2034503" cy="857250"/>
          </a:xfrm>
        </p:spPr>
        <p:txBody>
          <a:bodyPr/>
          <a:lstStyle/>
          <a:p>
            <a:pPr marL="0" lvl="0" indent="0">
              <a:buNone/>
            </a:pPr>
            <a:r>
              <a:rPr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607" y="1063228"/>
            <a:ext cx="5050715" cy="3960243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dirty="0"/>
              <a:t>The two‑component fit captures a soft low‑energy spectrum with an exponential cutoff and a harder high‑energy tail, enabling integrated flux estimates to 1</a:t>
            </a:r>
            <a:r>
              <a:rPr lang="en-US" dirty="0"/>
              <a:t>0</a:t>
            </a:r>
            <a:r>
              <a:rPr dirty="0"/>
              <a:t>00~ keV energies while remaining anchored by DMSP at lower energies.</a:t>
            </a:r>
            <a:endParaRPr lang="en-US" dirty="0"/>
          </a:p>
          <a:p>
            <a:pPr marL="0" lvl="0" indent="0">
              <a:buNone/>
            </a:pPr>
            <a:endParaRPr dirty="0"/>
          </a:p>
          <a:p>
            <a:pPr lvl="0"/>
            <a:r>
              <a:rPr dirty="0"/>
              <a:t>AE‑dependent morphology agrees with the expected night‑side substorm precipitation and supports the use of activity‑conditioned parameterizations.</a:t>
            </a:r>
          </a:p>
          <a:p>
            <a:pPr marL="0" lvl="0" indent="0">
              <a:buNone/>
            </a:pPr>
            <a:endParaRPr lang="en-US" sz="11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AFD86C1-BBE0-3C3C-543A-4D20F82FFD77}"/>
                  </a:ext>
                </a:extLst>
              </p:cNvPr>
              <p:cNvSpPr txBox="1"/>
              <p:nvPr/>
            </p:nvSpPr>
            <p:spPr>
              <a:xfrm>
                <a:off x="5089656" y="3734426"/>
                <a:ext cx="4054344" cy="14465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lvl="0" indent="0">
                  <a:buNone/>
                </a:pPr>
                <a:r>
                  <a:rPr lang="en-US" sz="800" dirty="0"/>
                  <a:t>Espinoza, C. M., M. Stepanova, P. S. Moya, E. E. Antonova, and J. A. Valdivia. 2018. “Ion and Electron </a:t>
                </a:r>
                <a14:m>
                  <m:oMath xmlns:m="http://schemas.openxmlformats.org/officeDocument/2006/math">
                    <m:r>
                      <a:rPr lang="en-US" sz="800">
                        <a:latin typeface="Cambria Math" panose="02040503050406030204" pitchFamily="18" charset="0"/>
                      </a:rPr>
                      <m:t>𝜅</m:t>
                    </m:r>
                  </m:oMath>
                </a14:m>
                <a:r>
                  <a:rPr lang="en-US" sz="800" dirty="0"/>
                  <a:t> Distribution Functions Along the Plasma Sheet.” </a:t>
                </a:r>
                <a:r>
                  <a:rPr lang="en-US" sz="800" i="1" dirty="0"/>
                  <a:t>Geophysical Research Letters</a:t>
                </a:r>
                <a:r>
                  <a:rPr lang="en-US" sz="800" dirty="0"/>
                  <a:t> 45 (13): 6362–70. </a:t>
                </a:r>
                <a:r>
                  <a:rPr lang="en-US" sz="800" dirty="0">
                    <a:hlinkClick r:id="rId3"/>
                  </a:rPr>
                  <a:t>https://doi.org/10.1029/2018GL078631</a:t>
                </a:r>
                <a:r>
                  <a:rPr lang="en-US" sz="800" dirty="0"/>
                  <a:t>.</a:t>
                </a:r>
              </a:p>
              <a:p>
                <a:pPr marL="0" lvl="0" indent="0">
                  <a:buNone/>
                </a:pPr>
                <a:r>
                  <a:rPr lang="en-US" sz="800" dirty="0"/>
                  <a:t>Wang, Xin, Lei Cai, Anita </a:t>
                </a:r>
                <a:r>
                  <a:rPr lang="en-US" sz="800" dirty="0" err="1"/>
                  <a:t>Aikio</a:t>
                </a:r>
                <a:r>
                  <a:rPr lang="en-US" sz="800" dirty="0"/>
                  <a:t>, Heikki </a:t>
                </a:r>
                <a:r>
                  <a:rPr lang="en-US" sz="800" dirty="0" err="1"/>
                  <a:t>Vanhamäki</a:t>
                </a:r>
                <a:r>
                  <a:rPr lang="en-US" sz="800" dirty="0"/>
                  <a:t>, Ilkka Virtanen, Yongliang Zhang, </a:t>
                </a:r>
                <a:r>
                  <a:rPr lang="en-US" sz="800" dirty="0" err="1"/>
                  <a:t>Bingxian</a:t>
                </a:r>
                <a:r>
                  <a:rPr lang="en-US" sz="800" dirty="0"/>
                  <a:t> Luo, and </a:t>
                </a:r>
                <a:r>
                  <a:rPr lang="en-US" sz="800" dirty="0" err="1"/>
                  <a:t>Siqing</a:t>
                </a:r>
                <a:r>
                  <a:rPr lang="en-US" sz="800" dirty="0"/>
                  <a:t> Liu. 2024. “Ionospheric </a:t>
                </a:r>
                <a:r>
                  <a:rPr lang="en-US" sz="800" dirty="0" err="1"/>
                  <a:t>Conductances</a:t>
                </a:r>
                <a:r>
                  <a:rPr lang="en-US" sz="800" dirty="0"/>
                  <a:t> Due To Electron and Ion Precipitations: A Comparison Between EISCAT and DMSP Estimates.” </a:t>
                </a:r>
                <a:r>
                  <a:rPr lang="en-US" sz="800" i="1" dirty="0"/>
                  <a:t>Journal of Geophysical Research: Space Physics</a:t>
                </a:r>
                <a:r>
                  <a:rPr lang="en-US" sz="800" dirty="0"/>
                  <a:t> 129 (2): e2023JA032354. </a:t>
                </a:r>
                <a:r>
                  <a:rPr lang="en-US" sz="800" dirty="0">
                    <a:hlinkClick r:id="rId4"/>
                  </a:rPr>
                  <a:t>https://doi.org/10.1029/2023JA032354</a:t>
                </a:r>
                <a:r>
                  <a:rPr lang="en-US" sz="800" dirty="0"/>
                  <a:t>.</a:t>
                </a:r>
              </a:p>
              <a:p>
                <a:pPr marL="0" lvl="0" indent="0">
                  <a:buNone/>
                </a:pPr>
                <a:r>
                  <a:rPr lang="en-US" sz="800" dirty="0"/>
                  <a:t>Zou, Ying, Xiao-Jia Zhang, Anton V. Artemyev, Yangyang Shen, and Vassilis Angelopoulos. 2024. “The Key Role of Magnetic Curvature Scattering in Energetic Electron Precipitation During Substorms.” </a:t>
                </a:r>
                <a:r>
                  <a:rPr lang="en-US" sz="800" i="1" dirty="0"/>
                  <a:t>Geophysical Research Letters</a:t>
                </a:r>
                <a:r>
                  <a:rPr lang="en-US" sz="800" dirty="0"/>
                  <a:t> 51 (14): e2024GL109227. </a:t>
                </a:r>
                <a:r>
                  <a:rPr lang="en-US" sz="800" dirty="0">
                    <a:hlinkClick r:id="rId5"/>
                  </a:rPr>
                  <a:t>https://doi.org/10.1029/2024GL109227</a:t>
                </a:r>
                <a:r>
                  <a:rPr lang="en-US" sz="800" dirty="0"/>
                  <a:t>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AFD86C1-BBE0-3C3C-543A-4D20F82FFD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9656" y="3734426"/>
                <a:ext cx="4054344" cy="144655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5F2F767A-149B-2A0F-0FD7-84F710A041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4411" y="820588"/>
            <a:ext cx="4188481" cy="258914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1423" y="207081"/>
            <a:ext cx="3008313" cy="3518297"/>
          </a:xfrm>
        </p:spPr>
        <p:txBody>
          <a:bodyPr/>
          <a:lstStyle/>
          <a:p>
            <a:pPr marL="0" lvl="0" indent="0">
              <a:buNone/>
            </a:pPr>
            <a:r>
              <a:rPr dirty="0"/>
              <a:t>Mean fitted parameters across MLT/MLAT and AE bins:</a:t>
            </a:r>
          </a:p>
        </p:txBody>
      </p:sp>
      <p:pic>
        <p:nvPicPr>
          <p:cNvPr id="2" name="Picture 1" descr="./figures/params_mlt_mlat_mean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8847" y="910891"/>
            <a:ext cx="8833730" cy="413119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24A8CCD-93C5-E7A7-F4D6-657745629035}"/>
                  </a:ext>
                </a:extLst>
              </p:cNvPr>
              <p:cNvSpPr txBox="1"/>
              <p:nvPr/>
            </p:nvSpPr>
            <p:spPr>
              <a:xfrm>
                <a:off x="1013902" y="484648"/>
                <a:ext cx="2925175" cy="36933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1800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ar-AE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sz="180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ar-AE" sz="18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 sz="180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ar-AE" sz="1800">
                          <a:latin typeface="Cambria Math" panose="02040503050406030204" pitchFamily="18" charset="0"/>
                        </a:rPr>
                        <m:t> </m:t>
                      </m:r>
                      <m:sSup>
                        <m:sSupPr>
                          <m:ctrlPr>
                            <a:rPr lang="ar-AE" sz="1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 sz="180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p>
                          <m:r>
                            <a:rPr lang="ar-AE" sz="180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ar-AE" sz="1800">
                              <a:latin typeface="Cambria Math" panose="02040503050406030204" pitchFamily="18" charset="0"/>
                            </a:rPr>
                            <m:t>𝛾</m:t>
                          </m:r>
                        </m:sup>
                      </m:sSup>
                      <m:r>
                        <a:rPr lang="ar-AE" sz="1800">
                          <a:latin typeface="Cambria Math" panose="02040503050406030204" pitchFamily="18" charset="0"/>
                        </a:rPr>
                        <m:t> </m:t>
                      </m:r>
                      <m:r>
                        <m:rPr>
                          <m:sty m:val="p"/>
                        </m:rPr>
                        <a:rPr lang="en-US" sz="1800">
                          <a:latin typeface="Cambria Math" panose="02040503050406030204" pitchFamily="18" charset="0"/>
                        </a:rPr>
                        <m:t>exp</m:t>
                      </m:r>
                      <m:d>
                        <m:dPr>
                          <m:ctrlPr>
                            <a:rPr lang="ar-AE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sz="180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ar-AE" sz="1800">
                              <a:latin typeface="Cambria Math" panose="02040503050406030204" pitchFamily="18" charset="0"/>
                            </a:rPr>
                            <m:t>𝐸</m:t>
                          </m:r>
                          <m:r>
                            <a:rPr lang="ar-AE" sz="1800">
                              <a:latin typeface="Cambria Math" panose="02040503050406030204" pitchFamily="18" charset="0"/>
                            </a:rPr>
                            <m:t>/</m:t>
                          </m:r>
                          <m:sSub>
                            <m:sSubPr>
                              <m:ctrlPr>
                                <a:rPr lang="ar-AE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z="180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ar-AE" sz="180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24A8CCD-93C5-E7A7-F4D6-6577456290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3902" y="484648"/>
                <a:ext cx="2925175" cy="369332"/>
              </a:xfrm>
              <a:prstGeom prst="rect">
                <a:avLst/>
              </a:prstGeom>
              <a:blipFill>
                <a:blip r:embed="rId3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4A8FAE2-D239-F507-04EC-2F42E1A63F26}"/>
                  </a:ext>
                </a:extLst>
              </p:cNvPr>
              <p:cNvSpPr txBox="1"/>
              <p:nvPr/>
            </p:nvSpPr>
            <p:spPr>
              <a:xfrm>
                <a:off x="5122423" y="475351"/>
                <a:ext cx="3866189" cy="387927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1800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ar-AE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sz="180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ar-AE" sz="18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 sz="180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ar-AE" sz="1800">
                          <a:latin typeface="Cambria Math" panose="02040503050406030204" pitchFamily="18" charset="0"/>
                        </a:rPr>
                        <m:t> </m:t>
                      </m:r>
                      <m:r>
                        <a:rPr lang="ar-AE" sz="180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ar-AE" sz="1800">
                          <a:latin typeface="Cambria Math" panose="02040503050406030204" pitchFamily="18" charset="0"/>
                        </a:rPr>
                        <m:t> (1+</m:t>
                      </m:r>
                      <m:r>
                        <a:rPr lang="ar-AE" sz="180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ar-AE" sz="1800">
                          <a:latin typeface="Cambria Math" panose="02040503050406030204" pitchFamily="18" charset="0"/>
                        </a:rPr>
                        <m:t>/</m:t>
                      </m:r>
                      <m:d>
                        <m:dPr>
                          <m:ctrlPr>
                            <a:rPr lang="ar-AE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sz="1800">
                              <a:latin typeface="Cambria Math" panose="02040503050406030204" pitchFamily="18" charset="0"/>
                            </a:rPr>
                            <m:t>𝜅</m:t>
                          </m:r>
                          <m:sSub>
                            <m:sSubPr>
                              <m:ctrlPr>
                                <a:rPr lang="ar-AE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z="180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ar-AE" sz="180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ar-AE" sz="1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 sz="180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ar-AE" sz="180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ar-AE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 sz="1800">
                                  <a:latin typeface="Cambria Math" panose="02040503050406030204" pitchFamily="18" charset="0"/>
                                </a:rPr>
                                <m:t>𝜅</m:t>
                              </m:r>
                              <m:r>
                                <a:rPr lang="ar-AE" sz="180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4A8FAE2-D239-F507-04EC-2F42E1A63F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2423" y="475351"/>
                <a:ext cx="3866189" cy="387927"/>
              </a:xfrm>
              <a:prstGeom prst="rect">
                <a:avLst/>
              </a:prstGeom>
              <a:blipFill>
                <a:blip r:embed="rId4"/>
                <a:stretch>
                  <a:fillRect b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89000" y="-149621"/>
            <a:ext cx="8229600" cy="857250"/>
          </a:xfrm>
        </p:spPr>
        <p:txBody>
          <a:bodyPr/>
          <a:lstStyle/>
          <a:p>
            <a:pPr marL="0" lvl="0" indent="0">
              <a:buNone/>
            </a:pPr>
            <a:r>
              <a:rPr dirty="0"/>
              <a:t>Magnetosphere-ionosphere coupling</a:t>
            </a:r>
          </a:p>
        </p:txBody>
      </p:sp>
      <p:pic>
        <p:nvPicPr>
          <p:cNvPr id="3" name="Picture 1" descr="https://ars.els-cdn.com/content/image/3-s2.0-B9780128207604000016-f01-06-9780128207604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530860"/>
            <a:ext cx="6096000" cy="461264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482EAC-7EFC-A277-6403-ABADE2AB71FA}"/>
              </a:ext>
            </a:extLst>
          </p:cNvPr>
          <p:cNvSpPr txBox="1"/>
          <p:nvPr/>
        </p:nvSpPr>
        <p:spPr>
          <a:xfrm>
            <a:off x="6227500" y="992107"/>
            <a:ext cx="284281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buNone/>
            </a:pPr>
            <a:r>
              <a:rPr lang="en-US" b="1" i="1"/>
              <a:t>Energetic electron precipitation (EEP) </a:t>
            </a:r>
          </a:p>
          <a:p>
            <a:pPr marL="0" lvl="0" indent="0">
              <a:buNone/>
            </a:pPr>
            <a:r>
              <a:rPr lang="en-US"/>
              <a:t>couples the magnetosphere and ionosphere by creating ionization and controlling high‑latitude conductances. 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D6590B-623A-0BF9-0E68-289815EF5D46}"/>
              </a:ext>
            </a:extLst>
          </p:cNvPr>
          <p:cNvSpPr txBox="1"/>
          <p:nvPr/>
        </p:nvSpPr>
        <p:spPr>
          <a:xfrm>
            <a:off x="6317125" y="3728086"/>
            <a:ext cx="27531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Characterizing spectral distributions of auroral particles is important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/>
              <a:t>Mechanism‑conditioned flux maps</a:t>
            </a:r>
          </a:p>
          <a:p>
            <a:pPr marL="0" lvl="0" indent="0">
              <a:buNone/>
            </a:pPr>
            <a:r>
              <a:rPr dirty="0"/>
              <a:t>Conditioning on ELFIN‑only mechanism tags clarifies two regimes—whistler‑mode scattering dominating at lower |MLAT| and FLCS dominating poleward:</a:t>
            </a:r>
          </a:p>
        </p:txBody>
      </p:sp>
      <p:pic>
        <p:nvPicPr>
          <p:cNvPr id="2" name="Picture 1" descr="./figures/flux_mlt_mlat_WHISTLER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630576" y="234807"/>
            <a:ext cx="5105400" cy="2971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CBE826-78AC-3197-C532-AD35C15E6DEB}"/>
              </a:ext>
            </a:extLst>
          </p:cNvPr>
          <p:cNvSpPr txBox="1"/>
          <p:nvPr/>
        </p:nvSpPr>
        <p:spPr>
          <a:xfrm>
            <a:off x="536265" y="364385"/>
            <a:ext cx="1551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Whistler Wave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./figures/flux_mlt_mlat_OTHER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663700" y="1193800"/>
            <a:ext cx="5816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7D28613-B34C-781C-6A94-9193477A98F4}"/>
              </a:ext>
            </a:extLst>
          </p:cNvPr>
          <p:cNvSpPr txBox="1"/>
          <p:nvPr/>
        </p:nvSpPr>
        <p:spPr>
          <a:xfrm>
            <a:off x="529389" y="426262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Else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./figures/flux_mlt_mlat_FLCS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663700" y="1193800"/>
            <a:ext cx="5816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FB6133-E09C-A80B-F882-4494B9C33DD1}"/>
              </a:ext>
            </a:extLst>
          </p:cNvPr>
          <p:cNvSpPr txBox="1"/>
          <p:nvPr/>
        </p:nvSpPr>
        <p:spPr>
          <a:xfrm>
            <a:off x="405636" y="495014"/>
            <a:ext cx="614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FLCS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les/pictures/OP-2013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611399"/>
            <a:ext cx="4532102" cy="453210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C223DB-DED5-19F2-39FD-A986D8A141E9}"/>
              </a:ext>
            </a:extLst>
          </p:cNvPr>
          <p:cNvSpPr txBox="1"/>
          <p:nvPr/>
        </p:nvSpPr>
        <p:spPr>
          <a:xfrm>
            <a:off x="4611900" y="465296"/>
            <a:ext cx="4491977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“Large-scale models of the ionosphere </a:t>
            </a:r>
            <a:r>
              <a:rPr lang="en-US" sz="1400" dirty="0"/>
              <a:t>[e.g., </a:t>
            </a:r>
            <a:r>
              <a:rPr lang="en-US" sz="1400" dirty="0" err="1"/>
              <a:t>Quegan</a:t>
            </a:r>
            <a:r>
              <a:rPr lang="en-US" sz="1400" dirty="0"/>
              <a:t> et al., 1981; Schunk and </a:t>
            </a:r>
            <a:r>
              <a:rPr lang="en-US" sz="1400" dirty="0" err="1"/>
              <a:t>Szuszczewicz</a:t>
            </a:r>
            <a:r>
              <a:rPr lang="en-US" sz="1400" dirty="0"/>
              <a:t>, 1988; Daniell et al., 1995] </a:t>
            </a:r>
            <a:r>
              <a:rPr lang="en-US" dirty="0"/>
              <a:t>require accurate specification of the </a:t>
            </a:r>
            <a:r>
              <a:rPr lang="en-US" dirty="0">
                <a:solidFill>
                  <a:srgbClr val="C00000"/>
                </a:solidFill>
              </a:rPr>
              <a:t>ionization</a:t>
            </a:r>
            <a:r>
              <a:rPr lang="en-US" dirty="0"/>
              <a:t> due to auroral particles, while global </a:t>
            </a:r>
            <a:r>
              <a:rPr lang="en-US" dirty="0" err="1"/>
              <a:t>thermospheric</a:t>
            </a:r>
            <a:r>
              <a:rPr lang="en-US" dirty="0"/>
              <a:t> models </a:t>
            </a:r>
            <a:r>
              <a:rPr lang="en-US" sz="1400" dirty="0"/>
              <a:t>[e.g., Roble et al., 1982; Fuller-Rowell et al., 1984; Roble and Ridley, 1994; Ridley et al., 2006; Deng et al., 2013] </a:t>
            </a:r>
            <a:r>
              <a:rPr lang="en-US" dirty="0"/>
              <a:t>depend heavily on knowledge of the </a:t>
            </a:r>
            <a:r>
              <a:rPr lang="en-US" dirty="0">
                <a:solidFill>
                  <a:srgbClr val="C00000"/>
                </a:solidFill>
              </a:rPr>
              <a:t>ionospheric conductivity</a:t>
            </a:r>
            <a:r>
              <a:rPr lang="en-US" dirty="0"/>
              <a:t> for calculations of the neutral atmosphere response to ion drag and Joule heating.”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Empirical </a:t>
            </a:r>
            <a:r>
              <a:rPr lang="en-US" dirty="0">
                <a:solidFill>
                  <a:srgbClr val="C00000"/>
                </a:solidFill>
              </a:rPr>
              <a:t>ionization </a:t>
            </a:r>
            <a:r>
              <a:rPr lang="en-US" dirty="0"/>
              <a:t>and</a:t>
            </a:r>
            <a:r>
              <a:rPr lang="en-US" dirty="0">
                <a:solidFill>
                  <a:srgbClr val="C00000"/>
                </a:solidFill>
              </a:rPr>
              <a:t> conductance</a:t>
            </a:r>
            <a:r>
              <a:rPr lang="en-US" dirty="0"/>
              <a:t> models</a:t>
            </a:r>
          </a:p>
          <a:p>
            <a:r>
              <a:rPr lang="en-US" dirty="0"/>
              <a:t>(like Ovation Prime) often rely on Defense Meteorological Satellite Program (DMSP)</a:t>
            </a:r>
          </a:p>
          <a:p>
            <a:r>
              <a:rPr lang="en-US" dirty="0"/>
              <a:t>particle spectra as input.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27D5910-E3F6-E6F8-784C-5583DBF65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964" y="-114644"/>
            <a:ext cx="2378856" cy="857250"/>
          </a:xfrm>
        </p:spPr>
        <p:txBody>
          <a:bodyPr/>
          <a:lstStyle/>
          <a:p>
            <a:pPr marL="0" lvl="0" indent="0">
              <a:buNone/>
            </a:pPr>
            <a:r>
              <a:rPr dirty="0"/>
              <a:t>M</a:t>
            </a:r>
            <a:r>
              <a:rPr lang="en-US" dirty="0"/>
              <a:t>I modeling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70530-E6BF-FAC7-7F27-DF8E86029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F54911C5-4E81-B18E-1AF1-6599FD6B4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964" y="-114644"/>
            <a:ext cx="2378856" cy="857250"/>
          </a:xfrm>
        </p:spPr>
        <p:txBody>
          <a:bodyPr/>
          <a:lstStyle/>
          <a:p>
            <a:pPr marL="0" lvl="0" indent="0">
              <a:buNone/>
            </a:pPr>
            <a:r>
              <a:rPr dirty="0"/>
              <a:t>M</a:t>
            </a:r>
            <a:r>
              <a:rPr lang="en-US" dirty="0"/>
              <a:t>I modeling</a:t>
            </a:r>
            <a:endParaRPr dirty="0"/>
          </a:p>
        </p:txBody>
      </p:sp>
      <p:pic>
        <p:nvPicPr>
          <p:cNvPr id="3" name="Picture 2" descr="https://ars.els-cdn.com/content/image/3-s2.0-B9780128207604000041-f04-13-9780128207604.jpg">
            <a:extLst>
              <a:ext uri="{FF2B5EF4-FFF2-40B4-BE49-F238E27FC236}">
                <a16:creationId xmlns:a16="http://schemas.microsoft.com/office/drawing/2014/main" id="{6DDB60E0-A56C-B38F-46B2-FCE5ADF17133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717550"/>
            <a:ext cx="5105400" cy="3708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45F688-26AF-6E91-5223-3149E6C75ED6}"/>
              </a:ext>
            </a:extLst>
          </p:cNvPr>
          <p:cNvSpPr txBox="1"/>
          <p:nvPr/>
        </p:nvSpPr>
        <p:spPr>
          <a:xfrm>
            <a:off x="-134620" y="4425950"/>
            <a:ext cx="5294984" cy="832194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Examples of </a:t>
            </a:r>
            <a:r>
              <a:rPr lang="en-US" dirty="0"/>
              <a:t>DMSP </a:t>
            </a:r>
            <a:r>
              <a:rPr dirty="0"/>
              <a:t>spectra in (top) diffuse and (bottom) discrete aurorae.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B0455F-BB12-0E70-DCF8-CABAF19B4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520" y="969786"/>
            <a:ext cx="2095528" cy="16733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8B8BC0-5116-BD34-60B6-D2475831E6C6}"/>
              </a:ext>
            </a:extLst>
          </p:cNvPr>
          <p:cNvSpPr txBox="1"/>
          <p:nvPr/>
        </p:nvSpPr>
        <p:spPr>
          <a:xfrm>
            <a:off x="5105400" y="46456"/>
            <a:ext cx="42214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SSJ/4 particle detector </a:t>
            </a:r>
            <a:r>
              <a:rPr lang="en-US" sz="1400" dirty="0"/>
              <a:t>[Hardy et al., 1984]</a:t>
            </a:r>
            <a:r>
              <a:rPr lang="en-US" dirty="0"/>
              <a:t> measures the flux of precipitating ions and electrons from 30 eV to 30 keV.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BED42C-E54E-91C4-E734-A5893C42365F}"/>
              </a:ext>
            </a:extLst>
          </p:cNvPr>
          <p:cNvSpPr txBox="1"/>
          <p:nvPr/>
        </p:nvSpPr>
        <p:spPr>
          <a:xfrm>
            <a:off x="5105400" y="2652804"/>
            <a:ext cx="42214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“ The remaining limitations to OP-2013 include a limitation to 30 keV (extrapolated to about 50 keV)… the deeper penetration into the atmosphere of high energy particles has important consequences for upper atmosphere chemistry. </a:t>
            </a:r>
          </a:p>
          <a:p>
            <a:pPr lvl="0"/>
            <a:r>
              <a:rPr lang="en-US" dirty="0"/>
              <a:t>More detailed spectral information would also be quite useful for many modeling purposes.”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378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/>
              <a:t>Motivation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464" y="1063229"/>
            <a:ext cx="5797296" cy="3394472"/>
          </a:xfrm>
        </p:spPr>
        <p:txBody>
          <a:bodyPr>
            <a:normAutofit lnSpcReduction="10000"/>
          </a:bodyPr>
          <a:lstStyle/>
          <a:p>
            <a:pPr marL="0" lvl="0" indent="0">
              <a:buNone/>
            </a:pPr>
            <a:r>
              <a:rPr dirty="0"/>
              <a:t>This work combines ELFIN precipitating electron measurements with DMSP spectra at close conjunction to extend the DMSP‑based precipitation picture toward higher energies</a:t>
            </a:r>
            <a:r>
              <a:rPr lang="en-US" dirty="0"/>
              <a:t> (60 keV to 6000 keV)</a:t>
            </a:r>
            <a:r>
              <a:rPr dirty="0"/>
              <a:t>. </a:t>
            </a: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dirty="0"/>
              <a:t>The goal is an empirical description of spectral parameters and integrated fluxes across MLT/MLAT and geomagnetic activity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B9FE43-0643-D6F4-1835-DFF97EBC81B5}"/>
              </a:ext>
            </a:extLst>
          </p:cNvPr>
          <p:cNvSpPr txBox="1"/>
          <p:nvPr/>
        </p:nvSpPr>
        <p:spPr>
          <a:xfrm>
            <a:off x="2248435" y="4457701"/>
            <a:ext cx="5657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(Differential) Flux as a function of (Energy; MLAT, MLT, AE)</a:t>
            </a:r>
          </a:p>
        </p:txBody>
      </p:sp>
      <p:pic>
        <p:nvPicPr>
          <p:cNvPr id="1026" name="Picture 2" descr="No photo description available.">
            <a:extLst>
              <a:ext uri="{FF2B5EF4-FFF2-40B4-BE49-F238E27FC236}">
                <a16:creationId xmlns:a16="http://schemas.microsoft.com/office/drawing/2014/main" id="{5DDB12E3-E637-BCBD-32D2-96CDFC105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9072" y="1592770"/>
            <a:ext cx="1957959" cy="1957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3008313" cy="871538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1800" dirty="0"/>
              <a:t>Data and </a:t>
            </a:r>
            <a:r>
              <a:rPr sz="1800" dirty="0"/>
              <a:t>Methods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944556-AF3C-89E7-B187-354B87D28F4D}"/>
              </a:ext>
            </a:extLst>
          </p:cNvPr>
          <p:cNvSpPr txBox="1"/>
          <p:nvPr/>
        </p:nvSpPr>
        <p:spPr>
          <a:xfrm>
            <a:off x="222401" y="1188325"/>
            <a:ext cx="2404133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ts val="3000"/>
              </a:spcBef>
            </a:pPr>
            <a:r>
              <a:rPr lang="en-US" sz="1400" b="1" dirty="0"/>
              <a:t>Conjunction selection</a:t>
            </a:r>
            <a:br>
              <a:rPr lang="en-US" sz="1400" b="1" dirty="0"/>
            </a:br>
            <a:endParaRPr lang="en-US" sz="1400" b="1" dirty="0"/>
          </a:p>
          <a:p>
            <a:pPr lvl="0"/>
            <a:r>
              <a:rPr lang="en-US" sz="1400" dirty="0"/>
              <a:t>We first identify continuous ELFIN intervals and, for each, search DMSP satellites </a:t>
            </a:r>
            <a:r>
              <a:rPr lang="en-US" sz="1400" dirty="0">
                <a:latin typeface="Courier"/>
              </a:rPr>
              <a:t>16:18</a:t>
            </a:r>
            <a:r>
              <a:rPr lang="en-US" sz="1400" dirty="0"/>
              <a:t> for spatial match. Matching proceeds in MLAT bins of 0.5°; within overlaps we require the mean MLT difference to be &lt; 1 hour.</a:t>
            </a:r>
          </a:p>
          <a:p>
            <a:pPr lvl="0"/>
            <a:endParaRPr lang="en-US" sz="1400" dirty="0"/>
          </a:p>
          <a:p>
            <a:pPr lvl="0"/>
            <a:endParaRPr lang="en-US" sz="1400" dirty="0"/>
          </a:p>
          <a:p>
            <a:pPr lvl="0"/>
            <a:endParaRPr lang="en-US" sz="1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05435" y="24432"/>
            <a:ext cx="5759984" cy="2886645"/>
          </a:xfrm>
        </p:spPr>
        <p:txBody>
          <a:bodyPr>
            <a:normAutofit/>
          </a:bodyPr>
          <a:lstStyle/>
          <a:p>
            <a:r>
              <a:rPr lang="en-US" sz="1400" dirty="0"/>
              <a:t>Categorized into three AE ranges: [0,100], [100,300], and [300,1600] </a:t>
            </a:r>
            <a:r>
              <a:rPr lang="en-US" sz="1400" dirty="0" err="1"/>
              <a:t>nT.</a:t>
            </a:r>
            <a:endParaRPr lang="en-US" sz="1400" dirty="0"/>
          </a:p>
          <a:p>
            <a:pPr lvl="0"/>
            <a:endParaRPr lang="en-US" sz="1400" dirty="0"/>
          </a:p>
        </p:txBody>
      </p:sp>
      <p:pic>
        <p:nvPicPr>
          <p:cNvPr id="3" name="Picture 1" descr="./figures/quicklook.png">
            <a:extLst>
              <a:ext uri="{FF2B5EF4-FFF2-40B4-BE49-F238E27FC236}">
                <a16:creationId xmlns:a16="http://schemas.microsoft.com/office/drawing/2014/main" id="{0711F3AE-BA51-FA11-C428-E005CADD68A7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775095" y="397049"/>
            <a:ext cx="6368905" cy="472201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393" y="-51938"/>
            <a:ext cx="3008313" cy="871538"/>
          </a:xfrm>
        </p:spPr>
        <p:txBody>
          <a:bodyPr/>
          <a:lstStyle/>
          <a:p>
            <a:pPr marL="0" lvl="0" indent="0">
              <a:buNone/>
            </a:pPr>
            <a:r>
              <a:rPr dirty="0"/>
              <a:t>Spectral modeling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 Placeholder 3"/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81393" y="819600"/>
                <a:ext cx="2747532" cy="4209600"/>
              </a:xfrm>
            </p:spPr>
            <p:txBody>
              <a:bodyPr>
                <a:normAutofit/>
              </a:bodyPr>
              <a:lstStyle/>
              <a:p>
                <a:pPr marL="0" lvl="0" indent="0">
                  <a:buNone/>
                </a:pPr>
                <a:r>
                  <a:rPr lang="en-US" sz="1600" dirty="0"/>
                  <a:t>At each valid MLAT bin we jointly fit a two‑component spectrum to DMSP+ELFIN data. A low‑energy exponential cutoff power law (</a:t>
                </a:r>
                <a:r>
                  <a:rPr lang="en-US" sz="1600" dirty="0" err="1"/>
                  <a:t>ExpPow</a:t>
                </a:r>
                <a:r>
                  <a:rPr lang="en-US" sz="1600" dirty="0"/>
                  <a:t>) and a high‑energy kappa tail:</a:t>
                </a:r>
              </a:p>
              <a:p>
                <a:pPr marL="0" lvl="0" indent="0">
                  <a:buNone/>
                </a:pPr>
                <a:endParaRPr lang="en-US" sz="1600" dirty="0"/>
              </a:p>
              <a:p>
                <a:pPr marL="0" lvl="0" indent="0">
                  <a:buNone/>
                </a:pPr>
                <a:r>
                  <a:rPr lang="en-US" sz="1600" dirty="0"/>
                  <a:t>ExpPow </a:t>
                </a:r>
                <a:endParaRPr lang="en-US" sz="1600" dirty="0">
                  <a:latin typeface="Cambria Math" panose="02040503050406030204" pitchFamily="18" charset="0"/>
                </a:endParaRPr>
              </a:p>
              <a:p>
                <a:pPr lv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  <m:sub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𝑒𝑝</m:t>
                          </m:r>
                        </m:sub>
                      </m:sSub>
                      <m:d>
                        <m:d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ar-AE" sz="160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ar-AE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ar-AE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ar-AE" sz="160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ar-AE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sz="1600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ar-AE" sz="160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𝛾</m:t>
                          </m:r>
                        </m:sup>
                      </m:sSup>
                      <m:r>
                        <a:rPr lang="ar-AE" sz="1600">
                          <a:latin typeface="Cambria Math" panose="02040503050406030204" pitchFamily="18" charset="0"/>
                        </a:rPr>
                        <m:t> </m:t>
                      </m:r>
                      <m:r>
                        <m:rPr>
                          <m:sty m:val="p"/>
                        </m:rPr>
                        <a:rPr lang="en-US" sz="1600">
                          <a:latin typeface="Cambria Math" panose="02040503050406030204" pitchFamily="18" charset="0"/>
                        </a:rPr>
                        <m:t>exp</m:t>
                      </m:r>
                      <m:d>
                        <m:d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ar-AE" sz="16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sz="160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ar-AE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sz="160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ar-AE" sz="160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ar-AE" sz="1600" dirty="0"/>
              </a:p>
              <a:p>
                <a:pPr marL="0" lvl="0" indent="0">
                  <a:buNone/>
                </a:pPr>
                <a:r>
                  <a:rPr lang="en-US" sz="1600" dirty="0"/>
                  <a:t>Kappa </a:t>
                </a:r>
                <a:endParaRPr lang="en-US" sz="1600" dirty="0">
                  <a:latin typeface="Cambria Math" panose="02040503050406030204" pitchFamily="18" charset="0"/>
                </a:endParaRPr>
              </a:p>
              <a:p>
                <a:pPr lv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  <m:sub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𝜅</m:t>
                          </m:r>
                        </m:sub>
                      </m:sSub>
                      <m:d>
                        <m:d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a:rPr lang="ar-AE" sz="160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𝐸</m:t>
                          </m:r>
                        </m:num>
                        <m:den>
                          <m:sSub>
                            <m:sSubPr>
                              <m:ctrlPr>
                                <a:rPr lang="ar-AE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z="160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ar-AE" sz="160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sSup>
                        <m:sSupPr>
                          <m:ctrlPr>
                            <a:rPr lang="ar-AE" sz="1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ar-AE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 sz="1600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>
                                <m:fPr>
                                  <m:ctrlPr>
                                    <a:rPr lang="ar-AE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ar-AE" sz="160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ar-AE" sz="1600">
                                      <a:latin typeface="Cambria Math" panose="02040503050406030204" pitchFamily="18" charset="0"/>
                                    </a:rPr>
                                    <m:t>𝜅</m:t>
                                  </m:r>
                                  <m:sSub>
                                    <m:sSubPr>
                                      <m:ctrlPr>
                                        <a:rPr lang="ar-AE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sz="1600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ar-AE" sz="1600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𝜅</m:t>
                          </m:r>
                          <m:r>
                            <a:rPr lang="ar-AE" sz="160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sz="1600" dirty="0"/>
              </a:p>
            </p:txBody>
          </p:sp>
        </mc:Choice>
        <mc:Fallback>
          <p:sp>
            <p:nvSpPr>
              <p:cNvPr id="4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81393" y="819600"/>
                <a:ext cx="2747532" cy="4209600"/>
              </a:xfrm>
              <a:blipFill>
                <a:blip r:embed="rId2"/>
                <a:stretch>
                  <a:fillRect l="-1382" t="-301" r="-2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AD8632D3-4541-1C32-D49D-198BC53F59F2}"/>
              </a:ext>
            </a:extLst>
          </p:cNvPr>
          <p:cNvSpPr txBox="1"/>
          <p:nvPr/>
        </p:nvSpPr>
        <p:spPr>
          <a:xfrm>
            <a:off x="-5514735" y="4215253"/>
            <a:ext cx="315524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lang="en-US" sz="1600" b="1" dirty="0"/>
              <a:t>Mechanism classification</a:t>
            </a:r>
          </a:p>
          <a:p>
            <a:pPr marL="0" lvl="0" indent="0">
              <a:buNone/>
            </a:pPr>
            <a:r>
              <a:rPr lang="en-US" sz="1600" dirty="0"/>
              <a:t>Using ELFIN spin‑resolved fluxes we form the ratio R = |</a:t>
            </a:r>
            <a:r>
              <a:rPr lang="en-US" sz="1600" dirty="0" err="1"/>
              <a:t>j_para</a:t>
            </a:r>
            <a:r>
              <a:rPr lang="en-US" sz="1600" dirty="0"/>
              <a:t> − </a:t>
            </a:r>
            <a:r>
              <a:rPr lang="en-US" sz="1600" dirty="0" err="1"/>
              <a:t>j_anti</a:t>
            </a:r>
            <a:r>
              <a:rPr lang="en-US" sz="1600" dirty="0"/>
              <a:t>|/</a:t>
            </a:r>
            <a:r>
              <a:rPr lang="en-US" sz="1600" dirty="0" err="1"/>
              <a:t>j_perp</a:t>
            </a:r>
            <a:r>
              <a:rPr lang="en-US" sz="1600" dirty="0"/>
              <a:t> to diagnose scattering. We classify each ELFIN MLAT bin as dominated by whistler‑mode waves or by field‑line curvature scattering (FLCS)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FBCEF1-9ACB-54A4-4F66-3D2E003AD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600" y="0"/>
            <a:ext cx="6429375" cy="51435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11C0FA0-2164-0F2F-DC67-43BAE0C7F877}"/>
              </a:ext>
            </a:extLst>
          </p:cNvPr>
          <p:cNvSpPr txBox="1">
            <a:spLocks/>
          </p:cNvSpPr>
          <p:nvPr/>
        </p:nvSpPr>
        <p:spPr>
          <a:xfrm>
            <a:off x="0" y="-430557"/>
            <a:ext cx="3008313" cy="8715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15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Data and Methods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BB46A-37DA-3538-68BD-382B5D3EC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161BC-707C-4338-127D-5856951BE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93" y="-51938"/>
            <a:ext cx="3704795" cy="709163"/>
          </a:xfrm>
        </p:spPr>
        <p:txBody>
          <a:bodyPr/>
          <a:lstStyle/>
          <a:p>
            <a:pPr marL="0" lvl="0" indent="0">
              <a:buNone/>
            </a:pPr>
            <a:r>
              <a:rPr lang="en-US" dirty="0"/>
              <a:t>Nonlinear fitting of two models is tricky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934871-A009-955E-A65D-37D40CADC71B}"/>
              </a:ext>
            </a:extLst>
          </p:cNvPr>
          <p:cNvSpPr txBox="1"/>
          <p:nvPr/>
        </p:nvSpPr>
        <p:spPr>
          <a:xfrm>
            <a:off x="-5514735" y="4215253"/>
            <a:ext cx="315524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lang="en-US" sz="1600" b="1" dirty="0"/>
              <a:t>Mechanism classification</a:t>
            </a:r>
          </a:p>
          <a:p>
            <a:pPr marL="0" lvl="0" indent="0">
              <a:buNone/>
            </a:pPr>
            <a:r>
              <a:rPr lang="en-US" sz="1600" dirty="0"/>
              <a:t>Using ELFIN spin‑resolved fluxes we form the ratio R = |</a:t>
            </a:r>
            <a:r>
              <a:rPr lang="en-US" sz="1600" dirty="0" err="1"/>
              <a:t>j_para</a:t>
            </a:r>
            <a:r>
              <a:rPr lang="en-US" sz="1600" dirty="0"/>
              <a:t> − </a:t>
            </a:r>
            <a:r>
              <a:rPr lang="en-US" sz="1600" dirty="0" err="1"/>
              <a:t>j_anti</a:t>
            </a:r>
            <a:r>
              <a:rPr lang="en-US" sz="1600" dirty="0"/>
              <a:t>|/</a:t>
            </a:r>
            <a:r>
              <a:rPr lang="en-US" sz="1600" dirty="0" err="1"/>
              <a:t>j_perp</a:t>
            </a:r>
            <a:r>
              <a:rPr lang="en-US" sz="1600" dirty="0"/>
              <a:t> to diagnose scattering. We classify each ELFIN MLAT bin as dominated by whistler‑mode waves or by field‑line curvature scattering (FLCS)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3BCD118-D82F-A1C9-67AF-07C07A593002}"/>
              </a:ext>
            </a:extLst>
          </p:cNvPr>
          <p:cNvSpPr txBox="1">
            <a:spLocks/>
          </p:cNvSpPr>
          <p:nvPr/>
        </p:nvSpPr>
        <p:spPr>
          <a:xfrm>
            <a:off x="0" y="-525358"/>
            <a:ext cx="3008313" cy="8715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15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Data and Methods</a:t>
            </a:r>
          </a:p>
        </p:txBody>
      </p:sp>
      <p:pic>
        <p:nvPicPr>
          <p:cNvPr id="9" name="Picture 1" descr="figures/flux_with_fit_id=16_probe=a_t0=2020-07-04T22:00:00_t1=2020-07-04T22:30:00.pdf">
            <a:extLst>
              <a:ext uri="{FF2B5EF4-FFF2-40B4-BE49-F238E27FC236}">
                <a16:creationId xmlns:a16="http://schemas.microsoft.com/office/drawing/2014/main" id="{1142DD76-0C08-3E94-1546-6ECA7AA4575E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04355" y="657224"/>
            <a:ext cx="4539645" cy="3030881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10" name="Picture 1" descr="figures/flux_with_fit_id=17_probe=a_t0=2021-12-01T22:19:00_t1=2021-12-01T22:28:00.pdf">
            <a:extLst>
              <a:ext uri="{FF2B5EF4-FFF2-40B4-BE49-F238E27FC236}">
                <a16:creationId xmlns:a16="http://schemas.microsoft.com/office/drawing/2014/main" id="{C9F5783A-9AD3-0F39-74A0-8BE6393307D4}"/>
              </a:ext>
            </a:extLst>
          </p:cNvPr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2" y="657225"/>
            <a:ext cx="4539644" cy="303088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A1DDB13-EB82-D9AA-A1FE-1FACE6D3BAE7}"/>
              </a:ext>
            </a:extLst>
          </p:cNvPr>
          <p:cNvSpPr txBox="1"/>
          <p:nvPr/>
        </p:nvSpPr>
        <p:spPr>
          <a:xfrm>
            <a:off x="-1864519" y="3643356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Good example close </a:t>
            </a:r>
            <a:r>
              <a:rPr lang="en-US" dirty="0"/>
              <a:t>in </a:t>
            </a:r>
            <a:r>
              <a:rPr dirty="0"/>
              <a:t>MLT</a:t>
            </a:r>
            <a:r>
              <a:rPr lang="en-US" dirty="0"/>
              <a:t> and Time</a:t>
            </a:r>
            <a:endParaRPr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AAF288BA-FECE-CF36-68B0-76474281561A}"/>
              </a:ext>
            </a:extLst>
          </p:cNvPr>
          <p:cNvSpPr txBox="1"/>
          <p:nvPr/>
        </p:nvSpPr>
        <p:spPr>
          <a:xfrm>
            <a:off x="2659365" y="3643356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lang="en-US" dirty="0"/>
              <a:t>E</a:t>
            </a:r>
            <a:r>
              <a:rPr dirty="0"/>
              <a:t>xample with </a:t>
            </a:r>
            <a:r>
              <a:rPr lang="en-US" dirty="0"/>
              <a:t>not enough data points</a:t>
            </a:r>
            <a:endParaRPr dirty="0"/>
          </a:p>
        </p:txBody>
      </p:sp>
      <p:pic>
        <p:nvPicPr>
          <p:cNvPr id="13" name="Picture 1" descr="figures/flux_with_fit_id=17_probe=a_t0=2021-04-12T01:33:00_t1=2021-04-12T01:42:00.pdf">
            <a:extLst>
              <a:ext uri="{FF2B5EF4-FFF2-40B4-BE49-F238E27FC236}">
                <a16:creationId xmlns:a16="http://schemas.microsoft.com/office/drawing/2014/main" id="{F84B2E96-2CB4-FF6E-F3BD-62923BC2E109}"/>
              </a:ext>
            </a:extLst>
          </p:cNvPr>
          <p:cNvPicPr>
            <a:picLocks noGrp="1" noChangeAspect="1"/>
          </p:cNvPicPr>
          <p:nvPr/>
        </p:nvPicPr>
        <p:blipFill>
          <a:blip r:embed="rId5"/>
          <a:srcRect t="68282"/>
          <a:stretch>
            <a:fillRect/>
          </a:stretch>
        </p:blipFill>
        <p:spPr bwMode="auto">
          <a:xfrm>
            <a:off x="776751" y="3999150"/>
            <a:ext cx="5338485" cy="113050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4" name="TextBox 3">
            <a:extLst>
              <a:ext uri="{FF2B5EF4-FFF2-40B4-BE49-F238E27FC236}">
                <a16:creationId xmlns:a16="http://schemas.microsoft.com/office/drawing/2014/main" id="{A3FA04D8-FF6B-0C55-99B5-6441647C4004}"/>
              </a:ext>
            </a:extLst>
          </p:cNvPr>
          <p:cNvSpPr txBox="1"/>
          <p:nvPr/>
        </p:nvSpPr>
        <p:spPr>
          <a:xfrm>
            <a:off x="5984731" y="4191704"/>
            <a:ext cx="2771775" cy="856413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lang="en-US" dirty="0"/>
              <a:t>E</a:t>
            </a:r>
            <a:r>
              <a:rPr dirty="0"/>
              <a:t>xample with parameters changing rapidly over MLAT</a:t>
            </a:r>
          </a:p>
        </p:txBody>
      </p:sp>
    </p:spTree>
    <p:extLst>
      <p:ext uri="{BB962C8B-B14F-4D97-AF65-F5344CB8AC3E}">
        <p14:creationId xmlns:p14="http://schemas.microsoft.com/office/powerpoint/2010/main" val="2721888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marL="0" lvl="0" indent="0">
              <a:buNone/>
            </a:pPr>
            <a:r>
              <a:rPr dirty="0"/>
              <a:t>Results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lang="en-US" b="1" dirty="0"/>
              <a:t>~35000 spectra fitting </a:t>
            </a:r>
            <a:r>
              <a:rPr dirty="0"/>
              <a:t>by MLT/MLAT and AE:</a:t>
            </a:r>
          </a:p>
        </p:txBody>
      </p:sp>
      <p:pic>
        <p:nvPicPr>
          <p:cNvPr id="3" name="Picture 1" descr="./figures/n_mlt_mlat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8600" y="1608264"/>
            <a:ext cx="8686799" cy="261468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1362</TotalTime>
  <Words>1433</Words>
  <Application>Microsoft Macintosh PowerPoint</Application>
  <PresentationFormat>On-screen Show (16:9)</PresentationFormat>
  <Paragraphs>96</Paragraphs>
  <Slides>22</Slides>
  <Notes>4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Aptos</vt:lpstr>
      <vt:lpstr>Arial</vt:lpstr>
      <vt:lpstr>Calibri</vt:lpstr>
      <vt:lpstr>Cambria Math</vt:lpstr>
      <vt:lpstr>Courier</vt:lpstr>
      <vt:lpstr>Symbol</vt:lpstr>
      <vt:lpstr>Office Theme</vt:lpstr>
      <vt:lpstr>Peculiarities of precipitating electron spectra : DMPS &amp; ELFIN combined dataset</vt:lpstr>
      <vt:lpstr>Magnetosphere-ionosphere coupling</vt:lpstr>
      <vt:lpstr>MI modeling</vt:lpstr>
      <vt:lpstr>MI modeling</vt:lpstr>
      <vt:lpstr>Motivation</vt:lpstr>
      <vt:lpstr>Data and Methods</vt:lpstr>
      <vt:lpstr>Spectral modeling</vt:lpstr>
      <vt:lpstr>Nonlinear fitting of two models is tricky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Pecularities of precipitating electron spectra : DMPS &amp; ELFIN combined dataset</dc:title>
  <dc:creator/>
  <cp:keywords/>
  <cp:lastModifiedBy>Zijin Zhang</cp:lastModifiedBy>
  <cp:revision>60</cp:revision>
  <dcterms:created xsi:type="dcterms:W3CDTF">2025-10-15T16:34:55Z</dcterms:created>
  <dcterms:modified xsi:type="dcterms:W3CDTF">2025-10-17T16:16:23Z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bibliography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